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668E158-DDC2-4931-919E-20F5C12E88FC}" type="datetimeFigureOut">
              <a:rPr lang="en-US" smtClean="0"/>
              <a:t>8/26/2020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D12C6A7-A1DD-4E0D-B19B-C3061A7CCF8B}" type="slidenum">
              <a:rPr lang="en-IN" smtClean="0"/>
              <a:t>‹#›</a:t>
            </a:fld>
            <a:endParaRPr lang="en-IN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13641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E158-DDC2-4931-919E-20F5C12E88FC}" type="datetimeFigureOut">
              <a:rPr lang="en-US" smtClean="0"/>
              <a:t>8/26/2020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2C6A7-A1DD-4E0D-B19B-C3061A7CCF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13586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E158-DDC2-4931-919E-20F5C12E88FC}" type="datetimeFigureOut">
              <a:rPr lang="en-US" smtClean="0"/>
              <a:t>8/26/2020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2C6A7-A1DD-4E0D-B19B-C3061A7CCF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6946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E158-DDC2-4931-919E-20F5C12E88FC}" type="datetimeFigureOut">
              <a:rPr lang="en-US" smtClean="0"/>
              <a:t>8/26/2020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2C6A7-A1DD-4E0D-B19B-C3061A7CCF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42548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68E158-DDC2-4931-919E-20F5C12E88FC}" type="datetimeFigureOut">
              <a:rPr lang="en-US" smtClean="0"/>
              <a:t>8/26/2020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12C6A7-A1DD-4E0D-B19B-C3061A7CCF8B}" type="slidenum">
              <a:rPr lang="en-IN" smtClean="0"/>
              <a:t>‹#›</a:t>
            </a:fld>
            <a:endParaRPr lang="en-IN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513648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E158-DDC2-4931-919E-20F5C12E88FC}" type="datetimeFigureOut">
              <a:rPr lang="en-US" smtClean="0"/>
              <a:t>8/26/2020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2C6A7-A1DD-4E0D-B19B-C3061A7CCF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6525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E158-DDC2-4931-919E-20F5C12E88FC}" type="datetimeFigureOut">
              <a:rPr lang="en-US" smtClean="0"/>
              <a:t>8/26/2020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2C6A7-A1DD-4E0D-B19B-C3061A7CCF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5944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E158-DDC2-4931-919E-20F5C12E88FC}" type="datetimeFigureOut">
              <a:rPr lang="en-US" smtClean="0"/>
              <a:t>8/26/2020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2C6A7-A1DD-4E0D-B19B-C3061A7CCF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2953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8E158-DDC2-4931-919E-20F5C12E88FC}" type="datetimeFigureOut">
              <a:rPr lang="en-US" smtClean="0"/>
              <a:t>8/26/2020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12C6A7-A1DD-4E0D-B19B-C3061A7CCF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9781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68E158-DDC2-4931-919E-20F5C12E88FC}" type="datetimeFigureOut">
              <a:rPr lang="en-US" smtClean="0"/>
              <a:t>8/26/2020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12C6A7-A1DD-4E0D-B19B-C3061A7CCF8B}" type="slidenum">
              <a:rPr lang="en-IN" smtClean="0"/>
              <a:t>‹#›</a:t>
            </a:fld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09479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668E158-DDC2-4931-919E-20F5C12E88FC}" type="datetimeFigureOut">
              <a:rPr lang="en-US" smtClean="0"/>
              <a:t>8/26/2020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12C6A7-A1DD-4E0D-B19B-C3061A7CCF8B}" type="slidenum">
              <a:rPr lang="en-IN" smtClean="0"/>
              <a:t>‹#›</a:t>
            </a:fld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98646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A668E158-DDC2-4931-919E-20F5C12E88FC}" type="datetimeFigureOut">
              <a:rPr lang="en-US" smtClean="0"/>
              <a:t>8/26/2020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3D12C6A7-A1DD-4E0D-B19B-C3061A7CCF8B}" type="slidenum">
              <a:rPr lang="en-IN" smtClean="0"/>
              <a:t>‹#›</a:t>
            </a:fld>
            <a:endParaRPr lang="en-IN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82918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8596" y="142852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UNIT - III</a:t>
            </a:r>
            <a:endParaRPr lang="en-IN" sz="6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69355" y="1571612"/>
            <a:ext cx="8774645" cy="2554545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FUNCTIONS  OF </a:t>
            </a:r>
          </a:p>
          <a:p>
            <a:pPr algn="ctr"/>
            <a:r>
              <a:rPr lang="en-US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SEVERAL VARIABLES</a:t>
            </a:r>
            <a:endParaRPr lang="en-IN" sz="80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00398" y="4572008"/>
            <a:ext cx="564360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Ms.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Nirusha</a:t>
            </a:r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en-US" sz="36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Shetty</a:t>
            </a:r>
            <a:endParaRPr lang="en-US" sz="3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Asst. Professor</a:t>
            </a:r>
          </a:p>
          <a:p>
            <a:r>
              <a:rPr lang="en-US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Department of Mathematics</a:t>
            </a:r>
            <a:endParaRPr lang="en-IN" sz="36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Definition :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142984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</a:t>
            </a:r>
            <a:r>
              <a:rPr lang="en-US" sz="2800" dirty="0" smtClean="0"/>
              <a:t>The set of points (</a:t>
            </a:r>
            <a:r>
              <a:rPr lang="en-US" sz="2800" dirty="0" err="1" smtClean="0"/>
              <a:t>x,y,z</a:t>
            </a:r>
            <a:r>
              <a:rPr lang="en-US" sz="2800" dirty="0" smtClean="0"/>
              <a:t>) in space where a function of three independent variables has a constant value f(</a:t>
            </a:r>
            <a:r>
              <a:rPr lang="en-US" sz="2800" dirty="0" err="1" smtClean="0"/>
              <a:t>x,y,z</a:t>
            </a:r>
            <a:r>
              <a:rPr lang="en-US" sz="2800" dirty="0" smtClean="0"/>
              <a:t>) = c is called a level surface of f</a:t>
            </a:r>
            <a:r>
              <a:rPr lang="en-US" sz="2800" dirty="0" smtClean="0"/>
              <a:t>.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sz="3600" b="1" dirty="0" smtClean="0"/>
              <a:t>Example :</a:t>
            </a:r>
          </a:p>
          <a:p>
            <a:pPr>
              <a:buNone/>
            </a:pPr>
            <a:r>
              <a:rPr lang="en-US" sz="2800" dirty="0" smtClean="0"/>
              <a:t>Describe the level surfaces of the function </a:t>
            </a:r>
            <a:endParaRPr lang="en-IN" sz="2800" dirty="0"/>
          </a:p>
        </p:txBody>
      </p:sp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048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07704" y="4941168"/>
            <a:ext cx="4019550" cy="581025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r>
              <a:rPr lang="en-US" b="1" dirty="0" smtClean="0"/>
              <a:t>Limits and Continuity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14422"/>
            <a:ext cx="8752486" cy="511494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600" b="1" dirty="0" smtClean="0"/>
              <a:t>Definition :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sz="2800" dirty="0" smtClean="0"/>
              <a:t>A function  f(</a:t>
            </a:r>
            <a:r>
              <a:rPr lang="en-US" sz="2800" dirty="0" err="1" smtClean="0"/>
              <a:t>x,y</a:t>
            </a:r>
            <a:r>
              <a:rPr lang="en-US" sz="2800" dirty="0" smtClean="0"/>
              <a:t>) approaches the limit ‘L’ as (</a:t>
            </a:r>
            <a:r>
              <a:rPr lang="en-US" sz="2800" dirty="0" err="1" smtClean="0"/>
              <a:t>x,y</a:t>
            </a:r>
            <a:r>
              <a:rPr lang="en-US" sz="2800" dirty="0" smtClean="0"/>
              <a:t>) ―&gt; (x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, y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) and we write</a:t>
            </a:r>
          </a:p>
          <a:p>
            <a:pPr>
              <a:buNone/>
            </a:pPr>
            <a:endParaRPr lang="en-US" sz="2800" dirty="0"/>
          </a:p>
          <a:p>
            <a:pPr>
              <a:buNone/>
            </a:pPr>
            <a:r>
              <a:rPr lang="en-US" sz="2800" dirty="0" smtClean="0"/>
              <a:t>For every </a:t>
            </a:r>
            <a:r>
              <a:rPr lang="el-GR" sz="2800" dirty="0" smtClean="0"/>
              <a:t>ϵ</a:t>
            </a:r>
            <a:r>
              <a:rPr lang="en-US" sz="2800" dirty="0" smtClean="0"/>
              <a:t> &gt; 0, there exist a corresponding number </a:t>
            </a:r>
            <a:r>
              <a:rPr lang="el-GR" sz="2800" dirty="0" smtClean="0"/>
              <a:t>δ</a:t>
            </a:r>
            <a:r>
              <a:rPr lang="en-US" sz="2800" dirty="0" smtClean="0"/>
              <a:t> &gt; 0 such that for all (</a:t>
            </a:r>
            <a:r>
              <a:rPr lang="en-US" sz="2800" dirty="0" err="1" smtClean="0"/>
              <a:t>x,y</a:t>
            </a:r>
            <a:r>
              <a:rPr lang="en-US" sz="2800" dirty="0" smtClean="0"/>
              <a:t>) in the domain of f, |f(</a:t>
            </a:r>
            <a:r>
              <a:rPr lang="en-US" sz="2800" dirty="0" err="1" smtClean="0"/>
              <a:t>x,y</a:t>
            </a:r>
            <a:r>
              <a:rPr lang="en-US" sz="2800" dirty="0" smtClean="0"/>
              <a:t>) – L| &lt; </a:t>
            </a:r>
            <a:r>
              <a:rPr lang="el-GR" sz="2800" dirty="0" smtClean="0"/>
              <a:t>ϵ</a:t>
            </a:r>
            <a:r>
              <a:rPr lang="en-US" sz="2800" dirty="0" smtClean="0"/>
              <a:t>, whenever</a:t>
            </a:r>
          </a:p>
          <a:p>
            <a:pPr>
              <a:buNone/>
            </a:pPr>
            <a:endParaRPr lang="en-IN" sz="2800" dirty="0"/>
          </a:p>
          <a:p>
            <a:pPr>
              <a:buNone/>
            </a:pPr>
            <a:endParaRPr lang="en-US" sz="2800" dirty="0" smtClean="0"/>
          </a:p>
          <a:p>
            <a:pPr>
              <a:buNone/>
            </a:pPr>
            <a:r>
              <a:rPr lang="en-US" sz="2800" dirty="0" smtClean="0"/>
              <a:t> </a:t>
            </a:r>
            <a:endParaRPr lang="en-IN" sz="2800" dirty="0"/>
          </a:p>
        </p:txBody>
      </p:sp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sp>
        <p:nvSpPr>
          <p:cNvPr id="23555" name="Rectangle 3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14612" y="2643182"/>
            <a:ext cx="3390900" cy="676275"/>
          </a:xfrm>
          <a:prstGeom prst="rect">
            <a:avLst/>
          </a:prstGeom>
          <a:noFill/>
        </p:spPr>
      </p:pic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0" y="1133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23559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85514" y="3948141"/>
            <a:ext cx="4581525" cy="581025"/>
          </a:xfrm>
          <a:prstGeom prst="rect">
            <a:avLst/>
          </a:prstGeom>
          <a:noFill/>
        </p:spPr>
      </p:pic>
      <p:sp>
        <p:nvSpPr>
          <p:cNvPr id="23561" name="Rectangle 9"/>
          <p:cNvSpPr>
            <a:spLocks noChangeArrowheads="1"/>
          </p:cNvSpPr>
          <p:nvPr/>
        </p:nvSpPr>
        <p:spPr bwMode="auto">
          <a:xfrm>
            <a:off x="7092280" y="3983076"/>
            <a:ext cx="3600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mbria Math" pitchFamily="18" charset="0"/>
                <a:ea typeface="Times New Roman" pitchFamily="18" charset="0"/>
                <a:cs typeface="Times New Roman" pitchFamily="18" charset="0"/>
              </a:rPr>
              <a:t> δ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56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Examples </a:t>
            </a:r>
            <a:endParaRPr lang="en-IN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514350" indent="-514350">
                  <a:buAutoNum type="arabicPeriod"/>
                </a:pPr>
                <a:r>
                  <a:rPr lang="en-IN" sz="3000" dirty="0" smtClean="0"/>
                  <a:t>Calculating limits</a:t>
                </a:r>
              </a:p>
              <a:p>
                <a:pPr marL="0" indent="0">
                  <a:buNone/>
                </a:pPr>
                <a:r>
                  <a:rPr lang="en-IN" sz="3000" dirty="0"/>
                  <a:t> </a:t>
                </a:r>
                <a:r>
                  <a:rPr lang="en-IN" sz="3000" dirty="0" smtClean="0"/>
                  <a:t> a.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IN" sz="30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N" sz="300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IN" sz="300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IN" sz="30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IN" sz="3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IN" sz="30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IN" sz="30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IN" sz="3000" b="0" i="1" smtClean="0">
                                <a:latin typeface="Cambria Math" panose="02040503050406030204" pitchFamily="18" charset="0"/>
                              </a:rPr>
                              <m:t>)→(0,1)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IN" sz="3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N" sz="30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IN" sz="3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IN" sz="30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IN" sz="3000" b="0" i="1" smtClean="0">
                                    <a:latin typeface="Cambria Math" panose="02040503050406030204" pitchFamily="18" charset="0"/>
                                  </a:rPr>
                                  <m:t>𝑥𝑦</m:t>
                                </m:r>
                                <m:r>
                                  <a:rPr lang="en-IN" sz="3000" b="0" i="1" smtClean="0">
                                    <a:latin typeface="Cambria Math" panose="02040503050406030204" pitchFamily="18" charset="0"/>
                                  </a:rPr>
                                  <m:t>+3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IN" sz="3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IN" sz="30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IN" sz="3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IN" sz="3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IN" sz="3000" b="0" i="1" smtClean="0">
                                    <a:latin typeface="Cambria Math" panose="02040503050406030204" pitchFamily="18" charset="0"/>
                                  </a:rPr>
                                  <m:t>+5</m:t>
                                </m:r>
                                <m:r>
                                  <a:rPr lang="en-IN" sz="3000" b="0" i="1" smtClean="0">
                                    <a:latin typeface="Cambria Math" panose="02040503050406030204" pitchFamily="18" charset="0"/>
                                  </a:rPr>
                                  <m:t>𝑥𝑦</m:t>
                                </m:r>
                                <m:r>
                                  <a:rPr lang="en-IN" sz="30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p>
                                  <m:sSupPr>
                                    <m:ctrlPr>
                                      <a:rPr lang="en-IN" sz="3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IN" sz="30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IN" sz="3000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IN" sz="3000" dirty="0" smtClean="0"/>
              </a:p>
              <a:p>
                <a:pPr marL="0" indent="0">
                  <a:buNone/>
                </a:pPr>
                <a:r>
                  <a:rPr lang="en-IN" sz="3000" dirty="0"/>
                  <a:t> </a:t>
                </a:r>
                <a:r>
                  <a:rPr lang="en-IN" sz="3000" dirty="0" smtClean="0"/>
                  <a:t> b.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IN" sz="3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N" sz="3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IN" sz="300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IN" sz="3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IN" sz="3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IN" sz="3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IN" sz="30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IN" sz="3000" i="1">
                                <a:latin typeface="Cambria Math" panose="02040503050406030204" pitchFamily="18" charset="0"/>
                              </a:rPr>
                              <m:t>)→(3,4)</m:t>
                            </m:r>
                          </m:lim>
                        </m:limLow>
                      </m:fName>
                      <m:e>
                        <m:rad>
                          <m:radPr>
                            <m:degHide m:val="on"/>
                            <m:ctrlPr>
                              <a:rPr lang="en-IN" sz="30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en-IN" sz="3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N" sz="30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IN" sz="3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IN" sz="3000" b="0" i="1" smtClean="0"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en-IN" sz="3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IN" sz="30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p>
                                <m:r>
                                  <a:rPr lang="en-IN" sz="30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e>
                    </m:func>
                  </m:oMath>
                </a14:m>
                <a:endParaRPr lang="en-IN" sz="3000" dirty="0" smtClean="0"/>
              </a:p>
              <a:p>
                <a:pPr marL="0" indent="0">
                  <a:buNone/>
                </a:pPr>
                <a:r>
                  <a:rPr lang="en-IN" sz="3000" dirty="0" smtClean="0"/>
                  <a:t>2. Find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IN" sz="30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N" sz="30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IN" sz="300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IN" sz="3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IN" sz="3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IN" sz="30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IN" sz="30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IN" sz="3000" i="1">
                                <a:latin typeface="Cambria Math" panose="02040503050406030204" pitchFamily="18" charset="0"/>
                              </a:rPr>
                              <m:t>)→(0,0)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IN" sz="3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N" sz="30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sSup>
                                  <m:sSupPr>
                                    <m:ctrlPr>
                                      <a:rPr lang="en-IN" sz="30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IN" sz="30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IN" sz="30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IN" sz="3000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IN" sz="3000" b="0" i="1" smtClean="0">
                                    <a:latin typeface="Cambria Math" panose="02040503050406030204" pitchFamily="18" charset="0"/>
                                  </a:rPr>
                                  <m:t>𝑥𝑦</m:t>
                                </m:r>
                              </m:num>
                              <m:den>
                                <m:rad>
                                  <m:radPr>
                                    <m:degHide m:val="on"/>
                                    <m:ctrlPr>
                                      <a:rPr lang="en-IN" sz="3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IN" sz="30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rad>
                                <m:r>
                                  <a:rPr lang="en-IN" sz="3000" b="0" i="1" smtClean="0">
                                    <a:latin typeface="Cambria Math" panose="02040503050406030204" pitchFamily="18" charset="0"/>
                                  </a:rPr>
                                  <m:t> −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IN" sz="3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IN" sz="30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</m:rad>
                              </m:den>
                            </m:f>
                          </m:e>
                        </m:d>
                      </m:e>
                    </m:func>
                  </m:oMath>
                </a14:m>
                <a:endParaRPr lang="en-IN" sz="3000" dirty="0"/>
              </a:p>
              <a:p>
                <a:pPr marL="0" indent="0">
                  <a:buNone/>
                </a:pPr>
                <a:endParaRPr lang="en-IN" sz="3000" dirty="0"/>
              </a:p>
              <a:p>
                <a:pPr marL="0" indent="0">
                  <a:buNone/>
                </a:pPr>
                <a:r>
                  <a:rPr lang="en-IN" dirty="0"/>
                  <a:t>  </a:t>
                </a:r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78" t="-459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IN" dirty="0" smtClean="0"/>
                  <a:t>3. </a:t>
                </a:r>
                <a:r>
                  <a:rPr lang="en-IN" sz="2800" dirty="0" smtClean="0"/>
                  <a:t>Applying the limit definition find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IN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IN" sz="2800" b="0" i="1" smtClean="0">
                            <a:latin typeface="Cambria Math" panose="02040503050406030204" pitchFamily="18" charset="0"/>
                          </a:rPr>
                          <m:t>      </m:t>
                        </m:r>
                        <m:limLow>
                          <m:limLowPr>
                            <m:ctrlPr>
                              <a:rPr lang="en-IN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a:rPr lang="en-IN" sz="2800" b="0" i="1" smtClean="0"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n-IN" sz="280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IN" sz="28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IN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IN" sz="28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IN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IN" sz="2800" i="1">
                                <a:latin typeface="Cambria Math" panose="02040503050406030204" pitchFamily="18" charset="0"/>
                              </a:rPr>
                              <m:t>)→(0,0)</m:t>
                            </m:r>
                          </m:lim>
                        </m:limLow>
                      </m:fName>
                      <m:e>
                        <m:d>
                          <m:dPr>
                            <m:ctrlPr>
                              <a:rPr lang="en-IN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IN" sz="2800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IN" sz="2800" b="0" i="1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IN" sz="2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sSup>
                                  <m:sSupPr>
                                    <m:ctrlPr>
                                      <a:rPr lang="en-IN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IN" sz="28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IN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num>
                              <m:den>
                                <m:sSup>
                                  <m:sSupPr>
                                    <m:ctrlPr>
                                      <a:rPr lang="en-IN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IN" sz="28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IN" sz="2800" i="1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IN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IN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IN" sz="28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IN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</m:e>
                        </m:d>
                        <m:r>
                          <a:rPr lang="en-IN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func>
                  </m:oMath>
                </a14:m>
                <a:r>
                  <a:rPr lang="en-IN" sz="2800" dirty="0" smtClean="0"/>
                  <a:t>if it exists.</a:t>
                </a:r>
                <a:endParaRPr lang="en-IN" sz="2800" dirty="0"/>
              </a:p>
              <a:p>
                <a:pPr marL="0" indent="0">
                  <a:buNone/>
                </a:pPr>
                <a:endParaRPr lang="en-IN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31" t="-238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9539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Continuous functions of 2 variables :</a:t>
            </a:r>
            <a:endParaRPr lang="en-IN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IN" sz="2800" dirty="0" smtClean="0"/>
                  <a:t>A function f(</a:t>
                </a:r>
                <a:r>
                  <a:rPr lang="en-IN" sz="2800" dirty="0" err="1" smtClean="0"/>
                  <a:t>x,y</a:t>
                </a:r>
                <a:r>
                  <a:rPr lang="en-IN" sz="2800" dirty="0" smtClean="0"/>
                  <a:t>) is continuous at </a:t>
                </a:r>
                <a14:m>
                  <m:oMath xmlns:m="http://schemas.openxmlformats.org/officeDocument/2006/math">
                    <m:r>
                      <a:rPr lang="en-IN" sz="28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N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IN" sz="28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IN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N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IN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sz="2800" dirty="0" smtClean="0"/>
                  <a:t> if,</a:t>
                </a:r>
              </a:p>
              <a:p>
                <a:pPr marL="514350" indent="-514350">
                  <a:buAutoNum type="arabicPeriod"/>
                </a:pPr>
                <a:r>
                  <a:rPr lang="en-IN" sz="2800" dirty="0"/>
                  <a:t>f</a:t>
                </a:r>
                <a:r>
                  <a:rPr lang="en-IN" sz="2800" dirty="0" smtClean="0"/>
                  <a:t> </a:t>
                </a:r>
                <a:r>
                  <a:rPr lang="en-IN" sz="2800" dirty="0" smtClean="0"/>
                  <a:t>is defined at </a:t>
                </a:r>
                <a14:m>
                  <m:oMath xmlns:m="http://schemas.openxmlformats.org/officeDocument/2006/math">
                    <m:r>
                      <a:rPr lang="en-IN" sz="2800" i="1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N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8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sz="2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IN" sz="2800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IN" sz="2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800" i="1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N" sz="2800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IN" sz="2800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IN" sz="2800" dirty="0" smtClean="0"/>
              </a:p>
              <a:p>
                <a:pPr marL="514350" indent="-514350">
                  <a:buAutoNum type="arabicPeriod" startAt="2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IN" sz="28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N" sz="2800" i="1" smtClean="0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IN" sz="2800" i="0" smtClean="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IN" sz="28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IN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IN" sz="28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IN" sz="2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IN" sz="2800" b="0" i="1" smtClean="0">
                                <a:latin typeface="Cambria Math" panose="02040503050406030204" pitchFamily="18" charset="0"/>
                              </a:rPr>
                              <m:t>)→(</m:t>
                            </m:r>
                            <m:sSub>
                              <m:sSubPr>
                                <m:ctrlPr>
                                  <a:rPr lang="en-IN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IN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I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IN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IN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IN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lim>
                        </m:limLow>
                      </m:fName>
                      <m:e>
                        <m:r>
                          <a:rPr lang="en-IN" sz="28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IN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IN" sz="28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IN" sz="2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n-IN" sz="28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func>
                  </m:oMath>
                </a14:m>
                <a:r>
                  <a:rPr lang="en-IN" sz="2800" dirty="0" smtClean="0"/>
                  <a:t>exist</a:t>
                </a:r>
              </a:p>
              <a:p>
                <a:pPr marL="514350" indent="-514350">
                  <a:buAutoNum type="arabicPeriod" startAt="2"/>
                </a:pPr>
                <a:r>
                  <a:rPr lang="en-IN" sz="2800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IN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N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IN" sz="280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IN" sz="28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IN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IN" sz="28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IN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IN" sz="2800" i="1">
                                <a:latin typeface="Cambria Math" panose="02040503050406030204" pitchFamily="18" charset="0"/>
                              </a:rPr>
                              <m:t>)→(</m:t>
                            </m:r>
                            <m:sSub>
                              <m:sSubPr>
                                <m:ctrlPr>
                                  <a:rPr lang="en-IN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IN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IN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IN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IN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IN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lim>
                        </m:limLow>
                      </m:fName>
                      <m:e>
                        <m:r>
                          <a:rPr lang="en-IN" sz="2800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IN" sz="28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IN" sz="2800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IN" sz="28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IN" sz="2800" i="1">
                            <a:latin typeface="Cambria Math" panose="02040503050406030204" pitchFamily="18" charset="0"/>
                          </a:rPr>
                          <m:t>𝑦</m:t>
                        </m:r>
                        <m:r>
                          <a:rPr lang="en-IN" sz="28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r>
                      <a:rPr lang="en-IN" sz="28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IN" sz="2800" b="0" i="1" smtClean="0">
                        <a:latin typeface="Cambria Math" panose="02040503050406030204" pitchFamily="18" charset="0"/>
                      </a:rPr>
                      <m:t>𝑓</m:t>
                    </m:r>
                    <m:r>
                      <a:rPr lang="en-IN" sz="2800" b="0" i="1" smtClean="0">
                        <a:latin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IN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IN" sz="28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IN" sz="28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N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IN" sz="28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IN" sz="2800" dirty="0" smtClean="0"/>
              </a:p>
              <a:p>
                <a:pPr marL="0" indent="0">
                  <a:buNone/>
                </a:pPr>
                <a:r>
                  <a:rPr lang="en-IN" sz="2800" dirty="0" smtClean="0"/>
                  <a:t>      A function is continuous if it is continuous at every point of its domain.</a:t>
                </a:r>
                <a:endParaRPr lang="en-IN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78" t="-2381" b="-119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893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dirty="0" smtClean="0"/>
              <a:t>Example </a:t>
            </a:r>
            <a:r>
              <a:rPr lang="en-IN" dirty="0" smtClean="0"/>
              <a:t>: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IN" sz="2800" dirty="0" smtClean="0"/>
                  <a:t>Show that, </a:t>
                </a:r>
                <a14:m>
                  <m:oMath xmlns:m="http://schemas.openxmlformats.org/officeDocument/2006/math">
                    <m:r>
                      <a:rPr lang="en-IN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N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IN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IN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IN" sz="2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IN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IN" sz="2800" b="0" i="1" smtClean="0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f>
                              <m:fPr>
                                <m:ctrlPr>
                                  <a:rPr lang="en-IN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IN" sz="28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IN" sz="2800" b="0" i="1" smtClean="0">
                                    <a:latin typeface="Cambria Math" panose="02040503050406030204" pitchFamily="18" charset="0"/>
                                  </a:rPr>
                                  <m:t>𝑥𝑦</m:t>
                                </m:r>
                              </m:num>
                              <m:den>
                                <m:sSup>
                                  <m:sSupPr>
                                    <m:ctrlPr>
                                      <a:rPr lang="en-IN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IN" sz="2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p>
                                    <m:r>
                                      <a:rPr lang="en-IN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  <m:r>
                                  <a:rPr lang="en-IN" sz="2800" b="0" i="1" smtClean="0">
                                    <a:latin typeface="Cambria Math" panose="02040503050406030204" pitchFamily="18" charset="0"/>
                                  </a:rPr>
                                  <m:t>+</m:t>
                                </m:r>
                                <m:sSup>
                                  <m:sSupPr>
                                    <m:ctrlPr>
                                      <a:rPr lang="en-IN" sz="28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IN" sz="2800" b="0" i="1" smtClean="0">
                                        <a:latin typeface="Cambria Math" panose="02040503050406030204" pitchFamily="18" charset="0"/>
                                      </a:rPr>
                                      <m:t>𝑦</m:t>
                                    </m:r>
                                  </m:e>
                                  <m:sup>
                                    <m:r>
                                      <a:rPr lang="en-IN" sz="28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p>
                                </m:sSup>
                              </m:den>
                            </m:f>
                            <m:r>
                              <a:rPr lang="en-IN" sz="2800" b="0" i="1" smtClean="0">
                                <a:latin typeface="Cambria Math" panose="02040503050406030204" pitchFamily="18" charset="0"/>
                              </a:rPr>
                              <m:t>,     (</m:t>
                            </m:r>
                            <m:r>
                              <a:rPr lang="en-IN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IN" sz="2800" b="0" i="1" smtClean="0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IN" sz="2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IN" sz="2800" b="0" i="1" smtClean="0">
                                <a:latin typeface="Cambria Math" panose="02040503050406030204" pitchFamily="18" charset="0"/>
                              </a:rPr>
                              <m:t>)≠(0,0)</m:t>
                            </m:r>
                          </m:e>
                          <m:e>
                            <m:r>
                              <a:rPr lang="en-IN" sz="2800" b="0" i="1" smtClean="0">
                                <a:latin typeface="Cambria Math" panose="02040503050406030204" pitchFamily="18" charset="0"/>
                              </a:rPr>
                              <m:t>0             </m:t>
                            </m:r>
                            <m:d>
                              <m:dPr>
                                <m:ctrlPr>
                                  <a:rPr lang="en-IN" sz="28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IN" sz="2800" b="0" i="1" smtClean="0">
                                    <a:latin typeface="Cambria Math" panose="02040503050406030204" pitchFamily="18" charset="0"/>
                                  </a:rPr>
                                  <m:t>𝑥</m:t>
                                </m:r>
                                <m:r>
                                  <a:rPr lang="en-IN" sz="2800" b="0" i="1" smtClean="0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IN" sz="28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</m:d>
                            <m:r>
                              <a:rPr lang="en-IN" sz="2800" b="0" i="1" smtClean="0">
                                <a:latin typeface="Cambria Math" panose="02040503050406030204" pitchFamily="18" charset="0"/>
                              </a:rPr>
                              <m:t>=(0,0)</m:t>
                            </m:r>
                          </m:e>
                        </m:eqArr>
                      </m:e>
                    </m:d>
                  </m:oMath>
                </a14:m>
                <a:endParaRPr lang="en-IN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7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0788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Two-path test for non-existence of a limit :</a:t>
            </a:r>
            <a:endParaRPr lang="en-IN" b="1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IN" sz="2800" dirty="0" smtClean="0"/>
                  <a:t>       If a function f(</a:t>
                </a:r>
                <a:r>
                  <a:rPr lang="en-IN" sz="2800" dirty="0" err="1" smtClean="0"/>
                  <a:t>x,y</a:t>
                </a:r>
                <a:r>
                  <a:rPr lang="en-IN" sz="2800" dirty="0" smtClean="0"/>
                  <a:t>) has different limits along 2 different paths as </a:t>
                </a:r>
                <a14:m>
                  <m:oMath xmlns:m="http://schemas.openxmlformats.org/officeDocument/2006/math">
                    <m:r>
                      <a:rPr lang="en-IN" sz="2800" b="0" i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sz="28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IN" sz="28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N" sz="2800" i="1">
                        <a:latin typeface="Cambria Math" panose="02040503050406030204" pitchFamily="18" charset="0"/>
                      </a:rPr>
                      <m:t>)→(</m:t>
                    </m:r>
                    <m:sSub>
                      <m:sSubPr>
                        <m:ctrlPr>
                          <a:rPr lang="en-IN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IN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IN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IN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IN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IN" sz="2800" dirty="0" smtClean="0"/>
                  <a:t> then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IN" sz="2800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limLow>
                          <m:limLowPr>
                            <m:ctrlPr>
                              <a:rPr lang="en-IN" sz="2800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IN" sz="2800">
                                <a:latin typeface="Cambria Math" panose="02040503050406030204" pitchFamily="18" charset="0"/>
                              </a:rPr>
                              <m:t>lim</m:t>
                            </m:r>
                          </m:e>
                          <m:lim>
                            <m:r>
                              <a:rPr lang="en-IN" sz="28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IN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IN" sz="28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IN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IN" sz="2800" i="1">
                                <a:latin typeface="Cambria Math" panose="02040503050406030204" pitchFamily="18" charset="0"/>
                              </a:rPr>
                              <m:t>)→(</m:t>
                            </m:r>
                            <m:sSub>
                              <m:sSubPr>
                                <m:ctrlPr>
                                  <a:rPr lang="en-IN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𝑥</m:t>
                                </m:r>
                              </m:e>
                              <m:sub>
                                <m:r>
                                  <a:rPr lang="en-IN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IN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,</m:t>
                            </m:r>
                            <m:sSub>
                              <m:sSubPr>
                                <m:ctrlPr>
                                  <a:rPr lang="en-IN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IN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𝑦</m:t>
                                </m:r>
                              </m:e>
                              <m:sub>
                                <m:r>
                                  <a:rPr lang="en-IN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0</m:t>
                                </m:r>
                              </m:sub>
                            </m:sSub>
                            <m:r>
                              <a:rPr lang="en-IN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lim>
                        </m:limLow>
                      </m:fName>
                      <m:e>
                        <m:r>
                          <a:rPr lang="en-IN" sz="2800" i="1">
                            <a:latin typeface="Cambria Math" panose="02040503050406030204" pitchFamily="18" charset="0"/>
                          </a:rPr>
                          <m:t>𝑓</m:t>
                        </m:r>
                        <m:d>
                          <m:dPr>
                            <m:ctrlPr>
                              <a:rPr lang="en-IN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IN" sz="28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en-IN" sz="2800" i="1">
                                <a:latin typeface="Cambria Math" panose="02040503050406030204" pitchFamily="18" charset="0"/>
                              </a:rPr>
                              <m:t>,</m:t>
                            </m:r>
                            <m:r>
                              <a:rPr lang="en-IN" sz="2800" i="1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n-IN" sz="2800" i="1">
                            <a:latin typeface="Cambria Math" panose="02040503050406030204" pitchFamily="18" charset="0"/>
                          </a:rPr>
                          <m:t> </m:t>
                        </m:r>
                      </m:e>
                    </m:func>
                  </m:oMath>
                </a14:m>
                <a:r>
                  <a:rPr lang="en-IN" sz="2800" dirty="0" smtClean="0"/>
                  <a:t> doesn’t exist.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sz="3600" b="1" dirty="0" smtClean="0"/>
                  <a:t>Example :</a:t>
                </a:r>
              </a:p>
              <a:p>
                <a:pPr marL="0" indent="0">
                  <a:buNone/>
                </a:pPr>
                <a:r>
                  <a:rPr lang="en-IN" dirty="0"/>
                  <a:t> </a:t>
                </a:r>
                <a:r>
                  <a:rPr lang="en-IN" dirty="0" smtClean="0"/>
                  <a:t>  </a:t>
                </a:r>
                <a:r>
                  <a:rPr lang="en-IN" sz="2800" dirty="0" smtClean="0"/>
                  <a:t>Applying the two path test show that </a:t>
                </a:r>
                <a14:m>
                  <m:oMath xmlns:m="http://schemas.openxmlformats.org/officeDocument/2006/math">
                    <m:r>
                      <a:rPr lang="en-IN" sz="2800" b="0" i="1" smtClean="0">
                        <a:latin typeface="Cambria Math" panose="02040503050406030204" pitchFamily="18" charset="0"/>
                      </a:rPr>
                      <m:t>𝑓</m:t>
                    </m:r>
                    <m:d>
                      <m:dPr>
                        <m:ctrlPr>
                          <a:rPr lang="en-IN" sz="2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28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IN" sz="28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IN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</m:d>
                    <m:r>
                      <a:rPr lang="en-IN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IN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IN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IN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IN" sz="2800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sSup>
                          <m:sSupPr>
                            <m:ctrlPr>
                              <a:rPr lang="en-IN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sz="28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IN" sz="2800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IN" sz="28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IN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IN" sz="2800" b="0" i="1" smtClean="0">
                                <a:latin typeface="Cambria Math" panose="020405030504060302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IN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IN" sz="2800" dirty="0" smtClean="0"/>
                  <a:t> has no limit as </a:t>
                </a:r>
                <a14:m>
                  <m:oMath xmlns:m="http://schemas.openxmlformats.org/officeDocument/2006/math">
                    <m:r>
                      <a:rPr lang="en-IN" sz="2800"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sz="2800" i="1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sz="2800" i="1">
                        <a:latin typeface="Cambria Math" panose="02040503050406030204" pitchFamily="18" charset="0"/>
                      </a:rPr>
                      <m:t>,</m:t>
                    </m:r>
                    <m:r>
                      <a:rPr lang="en-IN" sz="2800" i="1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N" sz="2800" i="1">
                        <a:latin typeface="Cambria Math" panose="02040503050406030204" pitchFamily="18" charset="0"/>
                      </a:rPr>
                      <m:t>)→(0,0)</m:t>
                    </m:r>
                  </m:oMath>
                </a14:m>
                <a:endParaRPr lang="en-IN" sz="2800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2625" t="-3571" r="-271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5030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60007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/>
              <a:t>Definition :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Suppose D is a set of n-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tuples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of real numbers 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(x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x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,…..,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) a real valued function f on D is defined as a rule which assigns a unique real number w = f(x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 x</a:t>
            </a:r>
            <a:r>
              <a:rPr lang="en-US" sz="28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,…..,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sz="2800" baseline="-250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) to each element in D. The set D is called the Domain, the set of all w values is called the functions Range.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Hence w is the independent variable of f and f is said to be a function of n independent variables </a:t>
            </a:r>
            <a:r>
              <a:rPr lang="en-US" sz="2800" dirty="0" smtClean="0"/>
              <a:t>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to 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n</a:t>
            </a:r>
            <a:r>
              <a:rPr lang="en-US" sz="2800" dirty="0"/>
              <a:t> </a:t>
            </a:r>
            <a:r>
              <a:rPr lang="en-US" sz="2800" dirty="0" smtClean="0"/>
              <a:t>. </a:t>
            </a:r>
          </a:p>
          <a:p>
            <a:pPr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values (</a:t>
            </a:r>
            <a:r>
              <a:rPr lang="en-US" sz="2800" dirty="0" smtClean="0"/>
              <a:t>x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, x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,….., </a:t>
            </a:r>
            <a:r>
              <a:rPr lang="en-US" sz="2800" dirty="0" err="1" smtClean="0"/>
              <a:t>x</a:t>
            </a:r>
            <a:r>
              <a:rPr lang="en-US" sz="2800" baseline="-25000" dirty="0" err="1" smtClean="0"/>
              <a:t>n</a:t>
            </a:r>
            <a:r>
              <a:rPr lang="en-US" sz="2800" dirty="0" smtClean="0"/>
              <a:t> ) is called the functions input variable and w is called the functions output variable.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IN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Definitions :</a:t>
            </a:r>
            <a:endParaRPr lang="en-IN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2800" dirty="0" smtClean="0"/>
              <a:t>A point (x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, y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) is called an interior point of a region R in the </a:t>
            </a:r>
            <a:r>
              <a:rPr lang="en-US" sz="2800" dirty="0" err="1" smtClean="0"/>
              <a:t>xy</a:t>
            </a:r>
            <a:r>
              <a:rPr lang="en-US" sz="2800" dirty="0" smtClean="0"/>
              <a:t> plane if it is the center of a disc of +</a:t>
            </a:r>
            <a:r>
              <a:rPr lang="en-US" sz="2800" dirty="0" err="1" smtClean="0"/>
              <a:t>ve</a:t>
            </a:r>
            <a:r>
              <a:rPr lang="en-US" sz="2800" dirty="0" smtClean="0"/>
              <a:t> radius that lies entirely in R as shown in the figure </a:t>
            </a:r>
            <a:endParaRPr lang="en-IN" sz="2800" dirty="0"/>
          </a:p>
        </p:txBody>
      </p:sp>
      <p:sp>
        <p:nvSpPr>
          <p:cNvPr id="4" name="Oval 3"/>
          <p:cNvSpPr/>
          <p:nvPr/>
        </p:nvSpPr>
        <p:spPr>
          <a:xfrm>
            <a:off x="3468605" y="4037931"/>
            <a:ext cx="3384376" cy="2088232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bg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355976" y="4994172"/>
            <a:ext cx="864096" cy="720080"/>
          </a:xfrm>
          <a:prstGeom prst="ellipse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/>
          <p:cNvSpPr/>
          <p:nvPr/>
        </p:nvSpPr>
        <p:spPr>
          <a:xfrm>
            <a:off x="4752020" y="5318208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8" name="Straight Connector 7"/>
          <p:cNvCxnSpPr>
            <a:stCxn id="6" idx="7"/>
          </p:cNvCxnSpPr>
          <p:nvPr/>
        </p:nvCxnSpPr>
        <p:spPr>
          <a:xfrm flipV="1">
            <a:off x="4813483" y="4994172"/>
            <a:ext cx="694621" cy="3345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5388454" y="4787989"/>
                <a:ext cx="79208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8454" y="4787989"/>
                <a:ext cx="792088" cy="369332"/>
              </a:xfrm>
              <a:prstGeom prst="rect">
                <a:avLst/>
              </a:prstGeom>
              <a:blipFill>
                <a:blip r:embed="rId2"/>
                <a:stretch>
                  <a:fillRect l="-2308" r="-18462" b="-1311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4754666" y="4223664"/>
            <a:ext cx="12845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3200" b="1" dirty="0" smtClean="0"/>
              <a:t>R</a:t>
            </a:r>
            <a:endParaRPr lang="en-IN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285728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2800" dirty="0" smtClean="0"/>
              <a:t>A point (x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, y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) is boundary point of R if every disc centered at (x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 , y</a:t>
            </a:r>
            <a:r>
              <a:rPr lang="en-US" sz="2800" baseline="-25000" dirty="0" smtClean="0"/>
              <a:t>0</a:t>
            </a:r>
            <a:r>
              <a:rPr lang="en-US" sz="2800" dirty="0" smtClean="0"/>
              <a:t>) contains point that lie outside of R as well as point that lie inside R as shown in the figure </a:t>
            </a:r>
            <a:endParaRPr lang="en-IN" sz="2800" dirty="0"/>
          </a:p>
        </p:txBody>
      </p:sp>
      <p:sp>
        <p:nvSpPr>
          <p:cNvPr id="2" name="Oval 1"/>
          <p:cNvSpPr/>
          <p:nvPr/>
        </p:nvSpPr>
        <p:spPr>
          <a:xfrm>
            <a:off x="2915816" y="3140968"/>
            <a:ext cx="3744416" cy="309634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Oval 3"/>
          <p:cNvSpPr/>
          <p:nvPr/>
        </p:nvSpPr>
        <p:spPr>
          <a:xfrm>
            <a:off x="6090398" y="3316709"/>
            <a:ext cx="1080120" cy="792088"/>
          </a:xfrm>
          <a:prstGeom prst="ellipse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5" name="Oval 4"/>
          <p:cNvSpPr/>
          <p:nvPr/>
        </p:nvSpPr>
        <p:spPr>
          <a:xfrm>
            <a:off x="5364088" y="5445224"/>
            <a:ext cx="1080120" cy="1008112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6" name="Oval 5"/>
          <p:cNvSpPr/>
          <p:nvPr/>
        </p:nvSpPr>
        <p:spPr>
          <a:xfrm>
            <a:off x="5904148" y="5949280"/>
            <a:ext cx="45719" cy="4571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Oval 6"/>
          <p:cNvSpPr/>
          <p:nvPr/>
        </p:nvSpPr>
        <p:spPr>
          <a:xfrm flipH="1">
            <a:off x="6595628" y="3640745"/>
            <a:ext cx="72008" cy="72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cxnSp>
        <p:nvCxnSpPr>
          <p:cNvPr id="9" name="Straight Connector 8"/>
          <p:cNvCxnSpPr>
            <a:stCxn id="7" idx="7"/>
          </p:cNvCxnSpPr>
          <p:nvPr/>
        </p:nvCxnSpPr>
        <p:spPr>
          <a:xfrm flipV="1">
            <a:off x="6606173" y="3140968"/>
            <a:ext cx="846147" cy="510322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6" idx="6"/>
          </p:cNvCxnSpPr>
          <p:nvPr/>
        </p:nvCxnSpPr>
        <p:spPr>
          <a:xfrm>
            <a:off x="5949867" y="5972140"/>
            <a:ext cx="1220651" cy="2285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7273239" y="2947377"/>
                <a:ext cx="9752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3239" y="2947377"/>
                <a:ext cx="975203" cy="369332"/>
              </a:xfrm>
              <a:prstGeom prst="rect">
                <a:avLst/>
              </a:prstGeom>
              <a:blipFill>
                <a:blip r:embed="rId2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Rectangle 12"/>
              <p:cNvSpPr/>
              <p:nvPr/>
            </p:nvSpPr>
            <p:spPr>
              <a:xfrm>
                <a:off x="6984268" y="5810333"/>
                <a:ext cx="975203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IN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IN" i="1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  <m:r>
                        <a:rPr lang="en-IN" i="1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IN" dirty="0"/>
              </a:p>
            </p:txBody>
          </p:sp>
        </mc:Choice>
        <mc:Fallback xmlns="">
          <p:sp>
            <p:nvSpPr>
              <p:cNvPr id="13" name="Rectangle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4268" y="5810333"/>
                <a:ext cx="975203" cy="369332"/>
              </a:xfrm>
              <a:prstGeom prst="rect">
                <a:avLst/>
              </a:prstGeom>
              <a:blipFill>
                <a:blip r:embed="rId3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907509" y="3754854"/>
            <a:ext cx="11288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4000" b="1" dirty="0" smtClean="0"/>
              <a:t>R</a:t>
            </a:r>
            <a:endParaRPr lang="en-IN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 </a:t>
            </a:r>
            <a:r>
              <a:rPr lang="en-US" sz="2800" dirty="0" smtClean="0"/>
              <a:t>The interior points of a region, as a set, make up the interior of the region.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The regions boundary points is called boundary of the region.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/>
              <a:t> </a:t>
            </a:r>
            <a:r>
              <a:rPr lang="en-US" sz="2800" dirty="0" smtClean="0"/>
              <a:t>A region is open, if it consist entirely of interior point </a:t>
            </a:r>
          </a:p>
          <a:p>
            <a:pPr>
              <a:buNone/>
            </a:pPr>
            <a:r>
              <a:rPr lang="en-US" sz="2800" dirty="0"/>
              <a:t> </a:t>
            </a:r>
            <a:r>
              <a:rPr lang="en-US" sz="2800" dirty="0" smtClean="0"/>
              <a:t>   (i.e. infinitely many interior points)</a:t>
            </a:r>
          </a:p>
          <a:p>
            <a:pPr>
              <a:buFont typeface="Wingdings" pitchFamily="2" charset="2"/>
              <a:buChar char="Ø"/>
            </a:pPr>
            <a:r>
              <a:rPr lang="en-US" sz="2800" dirty="0" smtClean="0"/>
              <a:t> A region is closed, if it contains all interior points and all its boundary points.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en-US" sz="2800" dirty="0" smtClean="0"/>
              <a:t> A region on the plane is bounded if it lies inside a disc of positive radius.</a:t>
            </a:r>
          </a:p>
          <a:p>
            <a:pPr>
              <a:buFont typeface="Wingdings" pitchFamily="2" charset="2"/>
              <a:buChar char="q"/>
            </a:pPr>
            <a:r>
              <a:rPr lang="en-US" sz="2800" dirty="0"/>
              <a:t> </a:t>
            </a:r>
            <a:r>
              <a:rPr lang="en-US" sz="2800" dirty="0" smtClean="0"/>
              <a:t>A region which is not bounded is called unbounded region.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1428736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Example :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64318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         Describe </a:t>
            </a:r>
            <a:r>
              <a:rPr lang="en-US" sz="2800" dirty="0" smtClean="0"/>
              <a:t>the domain of the function</a:t>
            </a:r>
            <a:endParaRPr lang="en-IN" sz="2800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IN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02" y="3357562"/>
            <a:ext cx="2762250" cy="58102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0382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43956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en-US" sz="3600" b="1" dirty="0" smtClean="0"/>
              <a:t>Definitions :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 </a:t>
            </a:r>
            <a:r>
              <a:rPr lang="en-US" sz="2800" dirty="0" smtClean="0"/>
              <a:t>The set of points on the plane where f(</a:t>
            </a:r>
            <a:r>
              <a:rPr lang="en-US" sz="2800" dirty="0" err="1" smtClean="0"/>
              <a:t>x,y</a:t>
            </a:r>
            <a:r>
              <a:rPr lang="en-US" sz="2800" dirty="0" smtClean="0"/>
              <a:t>) has a constant value that is f(</a:t>
            </a:r>
            <a:r>
              <a:rPr lang="en-US" sz="2800" dirty="0" err="1" smtClean="0"/>
              <a:t>x,Y</a:t>
            </a:r>
            <a:r>
              <a:rPr lang="en-US" sz="2800" dirty="0" smtClean="0"/>
              <a:t>) = c is called  the level curve of f.</a:t>
            </a:r>
          </a:p>
          <a:p>
            <a:pPr>
              <a:buFont typeface="Wingdings" pitchFamily="2" charset="2"/>
              <a:buChar char="v"/>
            </a:pPr>
            <a:r>
              <a:rPr lang="en-US" sz="2800" dirty="0"/>
              <a:t> </a:t>
            </a:r>
            <a:r>
              <a:rPr lang="en-US" sz="2800" dirty="0" smtClean="0"/>
              <a:t>The set of all points (x, y, f(</a:t>
            </a:r>
            <a:r>
              <a:rPr lang="en-US" sz="2800" dirty="0" err="1" smtClean="0"/>
              <a:t>x,y</a:t>
            </a:r>
            <a:r>
              <a:rPr lang="en-US" sz="2800" dirty="0" smtClean="0"/>
              <a:t>)) in space for (</a:t>
            </a:r>
            <a:r>
              <a:rPr lang="en-US" sz="2800" dirty="0" err="1" smtClean="0"/>
              <a:t>x,y</a:t>
            </a:r>
            <a:r>
              <a:rPr lang="en-US" sz="2800" dirty="0" smtClean="0"/>
              <a:t>) in the domain of f is called the graph of f. </a:t>
            </a:r>
          </a:p>
          <a:p>
            <a:pPr>
              <a:buNone/>
            </a:pPr>
            <a:r>
              <a:rPr lang="en-US" sz="2800" dirty="0" smtClean="0"/>
              <a:t>     The graph of f is also called the surface z = f(</a:t>
            </a:r>
            <a:r>
              <a:rPr lang="en-US" sz="2800" dirty="0" err="1" smtClean="0"/>
              <a:t>x,y</a:t>
            </a:r>
            <a:r>
              <a:rPr lang="en-US" sz="2800" dirty="0" smtClean="0"/>
              <a:t>)</a:t>
            </a:r>
            <a:endParaRPr lang="en-IN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2071678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sz="4000" b="1" dirty="0" smtClean="0"/>
              <a:t>  Example </a:t>
            </a:r>
            <a:r>
              <a:rPr lang="en-US" sz="4000" b="1" dirty="0" smtClean="0"/>
              <a:t>:</a:t>
            </a:r>
          </a:p>
          <a:p>
            <a:pPr>
              <a:buNone/>
            </a:pPr>
            <a:r>
              <a:rPr lang="en-US" sz="2800" dirty="0" smtClean="0"/>
              <a:t>    Graph </a:t>
            </a:r>
            <a:r>
              <a:rPr lang="en-US" sz="2800" dirty="0" smtClean="0"/>
              <a:t>f(</a:t>
            </a:r>
            <a:r>
              <a:rPr lang="en-US" sz="2800" dirty="0" err="1" smtClean="0"/>
              <a:t>x,y</a:t>
            </a:r>
            <a:r>
              <a:rPr lang="en-US" sz="2800" dirty="0" smtClean="0"/>
              <a:t>) = 100 – x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– y</a:t>
            </a:r>
            <a:r>
              <a:rPr lang="en-US" sz="2800" baseline="30000" dirty="0" smtClean="0"/>
              <a:t>2</a:t>
            </a:r>
            <a:r>
              <a:rPr lang="en-US" sz="2800" dirty="0" smtClean="0"/>
              <a:t> and plot the level curves f(</a:t>
            </a:r>
            <a:r>
              <a:rPr lang="en-US" sz="2800" dirty="0" err="1" smtClean="0"/>
              <a:t>x,y</a:t>
            </a:r>
            <a:r>
              <a:rPr lang="en-US" sz="2800" dirty="0" smtClean="0"/>
              <a:t>) = 0, f(</a:t>
            </a:r>
            <a:r>
              <a:rPr lang="en-US" sz="2800" dirty="0" err="1" smtClean="0"/>
              <a:t>x,y</a:t>
            </a:r>
            <a:r>
              <a:rPr lang="en-US" sz="2800" dirty="0" smtClean="0"/>
              <a:t>) = 51, f(</a:t>
            </a:r>
            <a:r>
              <a:rPr lang="en-US" sz="2800" dirty="0" err="1" smtClean="0"/>
              <a:t>x,y</a:t>
            </a:r>
            <a:r>
              <a:rPr lang="en-US" sz="2800" dirty="0" smtClean="0"/>
              <a:t>) = 75 in the domain of f in the plane. </a:t>
            </a:r>
            <a:r>
              <a:rPr lang="en-US" sz="2800" baseline="30000" dirty="0" smtClean="0"/>
              <a:t>                                              </a:t>
            </a:r>
            <a:endParaRPr lang="en-IN" sz="2800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138</TotalTime>
  <Words>638</Words>
  <Application>Microsoft Office PowerPoint</Application>
  <PresentationFormat>On-screen Show (4:3)</PresentationFormat>
  <Paragraphs>69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Cambria Math</vt:lpstr>
      <vt:lpstr>Franklin Gothic Book</vt:lpstr>
      <vt:lpstr>Times New Roman</vt:lpstr>
      <vt:lpstr>Wingdings</vt:lpstr>
      <vt:lpstr>Crop</vt:lpstr>
      <vt:lpstr>UNIT - III</vt:lpstr>
      <vt:lpstr>PowerPoint Presentation</vt:lpstr>
      <vt:lpstr>Definitions :</vt:lpstr>
      <vt:lpstr>PowerPoint Presentation</vt:lpstr>
      <vt:lpstr>PowerPoint Presentation</vt:lpstr>
      <vt:lpstr>PowerPoint Presentation</vt:lpstr>
      <vt:lpstr>Example : </vt:lpstr>
      <vt:lpstr>PowerPoint Presentation</vt:lpstr>
      <vt:lpstr>PowerPoint Presentation</vt:lpstr>
      <vt:lpstr>Definition :</vt:lpstr>
      <vt:lpstr>Limits and Continuity</vt:lpstr>
      <vt:lpstr>Examples </vt:lpstr>
      <vt:lpstr>PowerPoint Presentation</vt:lpstr>
      <vt:lpstr>Continuous functions of 2 variables :</vt:lpstr>
      <vt:lpstr>Example :</vt:lpstr>
      <vt:lpstr>Two-path test for non-existence of a limit 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- III</dc:title>
  <dc:creator>bbh-05</dc:creator>
  <cp:lastModifiedBy>Dell</cp:lastModifiedBy>
  <cp:revision>15</cp:revision>
  <dcterms:created xsi:type="dcterms:W3CDTF">2020-08-14T02:53:03Z</dcterms:created>
  <dcterms:modified xsi:type="dcterms:W3CDTF">2020-08-26T08:20:45Z</dcterms:modified>
</cp:coreProperties>
</file>